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>
      <p:cViewPr varScale="1">
        <p:scale>
          <a:sx n="119" d="100"/>
          <a:sy n="119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D97E3-42EC-3F4C-821F-D2D6981C5C35}" type="datetimeFigureOut">
              <a:rPr lang="en-US" smtClean="0"/>
              <a:t>5/13/24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CAC1B-2C40-3047-A44A-D6004DF4F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The </a:t>
            </a:r>
            <a:r>
              <a:rPr lang="fr-FR" dirty="0" err="1"/>
              <a:t>org</a:t>
            </a:r>
            <a:r>
              <a:rPr lang="fr-FR" dirty="0"/>
              <a:t> staff of the Phys Div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organized</a:t>
            </a:r>
            <a:r>
              <a:rPr lang="fr-FR" dirty="0"/>
              <a:t> </a:t>
            </a:r>
            <a:r>
              <a:rPr lang="fr-FR" dirty="0" err="1"/>
              <a:t>along</a:t>
            </a:r>
            <a:r>
              <a:rPr lang="fr-FR" dirty="0"/>
              <a:t>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themes</a:t>
            </a:r>
            <a:r>
              <a:rPr lang="fr-FR" dirty="0"/>
              <a:t> as the DOE </a:t>
            </a:r>
            <a:r>
              <a:rPr lang="fr-FR" dirty="0" err="1"/>
              <a:t>frontiers</a:t>
            </a:r>
            <a:r>
              <a:rPr lang="fr-FR" dirty="0"/>
              <a:t>. </a:t>
            </a:r>
          </a:p>
        </p:txBody>
      </p:sp>
      <p:sp>
        <p:nvSpPr>
          <p:cNvPr id="348" name="Google Shape;3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5F49-4842-7071-897A-8DD0D7BF6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FF72EC-DE0A-915E-F433-D1BD72111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F8FA3-D1C0-15D8-9326-EC3AD15A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07017-F49F-9C83-52DD-7EB660D5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E3918-2385-9575-E2C2-4EF0DB6F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5855-CD7F-8E94-9AC2-2E9EF0C9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DBB04-1D79-2C1A-01AA-5B59B4EBE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8E8B2-E6BA-296E-CA60-4372546E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1F41F-DD30-0DF9-5941-D04EF0AD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9BD4-CFE4-4720-3569-C80E133A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2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7E844-674D-9898-07B6-5CC1FA381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E285B7-1DE6-65F9-19E5-5A9603359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DE968-A0C3-2BDA-91EA-09C1E940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4EAB7-8E3A-5176-4630-68099AEC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2E59B-7343-3375-ED18-9295B585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1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8BFDA-36C8-193C-ADDC-C6362E65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18680-29F2-3847-4B9D-BE574EB07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E09D-796F-E746-1735-1165C977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76FC7-0BFD-B0C1-1C6D-632D8E055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B839-D419-74F1-8297-747A91A4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6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F345-DB9D-C16A-50A3-80EAA1C97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A14A5-EC52-A742-22BB-5660C1165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86D9-9DE3-035D-23F0-719EED27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EB3F9-6440-D109-9B47-0F187AA9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861D-693E-0949-3853-BB308BDE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0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4612-2F5A-9D4A-8361-7C99682B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46C0-E6A0-EDBE-B0EB-EC525E53F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4B08B-A36F-56EA-D028-2D920FC88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CFBFA-0C84-9168-A400-ECB52806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45797-93AD-C604-2F50-B68092CB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115D1-27A8-3C36-E60A-DAB68A32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098CA-BFEC-5983-08C6-6872A292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702E7-903E-D7FF-51FD-67EED4EE9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50E85-8756-7E5D-C781-61F4AB677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79901-0ACF-9ADA-8242-75CA00FD6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8F682D-325A-7164-ED1F-311D35B93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7828FF-F3FC-760D-36DE-A06DAAFF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B3AFD6-9C47-483A-CBEA-8925054A1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3BA58-6B08-4AA7-334A-2BD869A9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38B0-4B90-E57E-B7F2-2BAA80EC0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020E8-C7EC-F988-243A-4C34DFC53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F3F7D-58D0-2BC9-449C-66CBEA7F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71ACB-2209-766D-C689-66BFEB81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3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88BB26-F415-8313-5219-D08EF33F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5961C-18AE-9FFC-86E5-21FF95F4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5F7C0-57B6-6641-9A0D-8904C5A9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2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BC342-CFFE-2D11-DE13-9D044265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5E124-DC54-DB0D-F15D-9ED7BAC2B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4EB95-5609-89D7-A3AE-2F0067AA2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7C6E5-938B-D086-0236-C81D3A42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DF93C-2DFB-4DE6-6DD1-1F360975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896A6-7A6B-675A-E2B3-A73602EB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4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EC64-7F46-E866-804B-F40F6F0CF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6BC9D2-CAE1-9E8A-16BB-1F49523D9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988AC-202D-CECC-98FC-2EC72FCF0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7DCD4-F739-0CEB-71E5-7275694E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942AF-B8BB-C3B6-84D7-13BC28629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9D321-A7B9-108C-CB49-0D3D4F56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6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18983-4796-CD9F-BF4E-2364BF9D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39BC2-FC69-C785-7054-7DD1DE0DC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11ABE-2CF6-B758-0F5D-F58CA24D9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FED53-CF44-5348-8715-33D42F3162FE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CC4EC-D9F8-5365-E174-F0DD36DF8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20944-A334-BD2A-2D75-E3E07AFA5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5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6586A-09A1-C3C3-4855-C562B5CF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Font typeface="Arial"/>
                <a:buNone/>
                <a:tabLst/>
                <a:defRPr/>
              </a:pPr>
              <a:t>1</a:t>
            </a:fld>
            <a:endParaRPr kumimoji="0" lang="en-US" sz="1067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22;p1">
            <a:extLst>
              <a:ext uri="{FF2B5EF4-FFF2-40B4-BE49-F238E27FC236}">
                <a16:creationId xmlns:a16="http://schemas.microsoft.com/office/drawing/2014/main" id="{C61A667D-DFD6-6000-C087-EE2E7205CF72}"/>
              </a:ext>
            </a:extLst>
          </p:cNvPr>
          <p:cNvSpPr txBox="1"/>
          <p:nvPr/>
        </p:nvSpPr>
        <p:spPr>
          <a:xfrm flipH="1">
            <a:off x="7479059" y="3646750"/>
            <a:ext cx="1353312" cy="4707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>
                <a:sym typeface="Arial"/>
              </a:rPr>
              <a:t>Particle Theory</a:t>
            </a:r>
            <a:endParaRPr lang="en-US" dirty="0"/>
          </a:p>
          <a:p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C. Bauer</a:t>
            </a:r>
            <a:endParaRPr dirty="0"/>
          </a:p>
        </p:txBody>
      </p:sp>
      <p:sp>
        <p:nvSpPr>
          <p:cNvPr id="6" name="Google Shape;24;p1">
            <a:extLst>
              <a:ext uri="{FF2B5EF4-FFF2-40B4-BE49-F238E27FC236}">
                <a16:creationId xmlns:a16="http://schemas.microsoft.com/office/drawing/2014/main" id="{4224A7BE-903D-2E3D-7CEE-F6980B2E4D3E}"/>
              </a:ext>
            </a:extLst>
          </p:cNvPr>
          <p:cNvSpPr/>
          <p:nvPr/>
        </p:nvSpPr>
        <p:spPr>
          <a:xfrm>
            <a:off x="5032399" y="2756210"/>
            <a:ext cx="1317625" cy="6937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25;p1">
            <a:extLst>
              <a:ext uri="{FF2B5EF4-FFF2-40B4-BE49-F238E27FC236}">
                <a16:creationId xmlns:a16="http://schemas.microsoft.com/office/drawing/2014/main" id="{35BE58C1-8E37-3F9F-4B54-2B715E2C9B60}"/>
              </a:ext>
            </a:extLst>
          </p:cNvPr>
          <p:cNvSpPr txBox="1"/>
          <p:nvPr/>
        </p:nvSpPr>
        <p:spPr>
          <a:xfrm>
            <a:off x="5032399" y="2940360"/>
            <a:ext cx="1317625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Cosmic Frontier 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8" name="Google Shape;26;p1">
            <a:extLst>
              <a:ext uri="{FF2B5EF4-FFF2-40B4-BE49-F238E27FC236}">
                <a16:creationId xmlns:a16="http://schemas.microsoft.com/office/drawing/2014/main" id="{0C5F282B-6FAC-8B23-D61E-970A26B7D443}"/>
              </a:ext>
            </a:extLst>
          </p:cNvPr>
          <p:cNvCxnSpPr/>
          <p:nvPr/>
        </p:nvCxnSpPr>
        <p:spPr>
          <a:xfrm>
            <a:off x="3251270" y="4103998"/>
            <a:ext cx="200025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9" name="Google Shape;32;p1">
            <a:extLst>
              <a:ext uri="{FF2B5EF4-FFF2-40B4-BE49-F238E27FC236}">
                <a16:creationId xmlns:a16="http://schemas.microsoft.com/office/drawing/2014/main" id="{FB72B07D-4EE7-182C-851F-20CDDF6FA8E6}"/>
              </a:ext>
            </a:extLst>
          </p:cNvPr>
          <p:cNvSpPr txBox="1"/>
          <p:nvPr/>
        </p:nvSpPr>
        <p:spPr>
          <a:xfrm>
            <a:off x="3707967" y="1016885"/>
            <a:ext cx="2879725" cy="1253552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DIVISION DIRECTOR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N. </a:t>
            </a:r>
            <a:r>
              <a:rPr kumimoji="0" lang="en-US" sz="1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Palanque-Delabrouille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tabLst/>
              <a:defRPr/>
            </a:pPr>
            <a:endParaRPr kumimoji="0" sz="1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DIVISION DEPUTY         DIVISION DEPUTY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SCIENCE                       OPERATIONS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A. </a:t>
            </a:r>
            <a:r>
              <a:rPr kumimoji="0" lang="en-US" sz="1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Spadafora</a:t>
            </a: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                  W. Fortney </a:t>
            </a:r>
            <a:endParaRPr kumimoji="0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Google Shape;33;p1">
            <a:extLst>
              <a:ext uri="{FF2B5EF4-FFF2-40B4-BE49-F238E27FC236}">
                <a16:creationId xmlns:a16="http://schemas.microsoft.com/office/drawing/2014/main" id="{A81CF6EC-F9D7-1574-1FE5-DC646BC255E4}"/>
              </a:ext>
            </a:extLst>
          </p:cNvPr>
          <p:cNvSpPr txBox="1"/>
          <p:nvPr/>
        </p:nvSpPr>
        <p:spPr>
          <a:xfrm>
            <a:off x="6987807" y="1042273"/>
            <a:ext cx="2665500" cy="495300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Resource Manager –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S. Chen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Human Resources –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M. Estrella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, K. Rushing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Safety Officer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– I.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eterson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Google Shape;34;p1">
            <a:extLst>
              <a:ext uri="{FF2B5EF4-FFF2-40B4-BE49-F238E27FC236}">
                <a16:creationId xmlns:a16="http://schemas.microsoft.com/office/drawing/2014/main" id="{83899D7C-CC07-5B5E-BE42-E4DA8847DCF0}"/>
              </a:ext>
            </a:extLst>
          </p:cNvPr>
          <p:cNvSpPr txBox="1"/>
          <p:nvPr/>
        </p:nvSpPr>
        <p:spPr>
          <a:xfrm>
            <a:off x="1969655" y="1313748"/>
            <a:ext cx="1252537" cy="677862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</a:t>
            </a:r>
            <a:r>
              <a:rPr kumimoji="0" lang="en-US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3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Advisory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Committee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Google Shape;37;p1">
            <a:extLst>
              <a:ext uri="{FF2B5EF4-FFF2-40B4-BE49-F238E27FC236}">
                <a16:creationId xmlns:a16="http://schemas.microsoft.com/office/drawing/2014/main" id="{5E21E320-8326-B76A-ABFC-AC398079A869}"/>
              </a:ext>
            </a:extLst>
          </p:cNvPr>
          <p:cNvSpPr txBox="1"/>
          <p:nvPr/>
        </p:nvSpPr>
        <p:spPr>
          <a:xfrm flipH="1">
            <a:off x="1207732" y="3838979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ATLAS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K. </a:t>
            </a:r>
            <a:r>
              <a:rPr kumimoji="0" lang="en-US" sz="9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Einsweiler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Google Shape;38;p1">
            <a:extLst>
              <a:ext uri="{FF2B5EF4-FFF2-40B4-BE49-F238E27FC236}">
                <a16:creationId xmlns:a16="http://schemas.microsoft.com/office/drawing/2014/main" id="{6F8D711E-830A-62D2-DFCD-57B3A3A6019D}"/>
              </a:ext>
            </a:extLst>
          </p:cNvPr>
          <p:cNvSpPr txBox="1"/>
          <p:nvPr/>
        </p:nvSpPr>
        <p:spPr>
          <a:xfrm flipH="1">
            <a:off x="7479058" y="4288697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QIS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M. Garcia-</a:t>
            </a:r>
            <a:r>
              <a:rPr kumimoji="0" lang="en-US" sz="9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Sciveres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Google Shape;40;p1">
            <a:extLst>
              <a:ext uri="{FF2B5EF4-FFF2-40B4-BE49-F238E27FC236}">
                <a16:creationId xmlns:a16="http://schemas.microsoft.com/office/drawing/2014/main" id="{D5F44F96-3760-82C4-8466-1A1BE349CF3B}"/>
              </a:ext>
            </a:extLst>
          </p:cNvPr>
          <p:cNvSpPr/>
          <p:nvPr/>
        </p:nvSpPr>
        <p:spPr>
          <a:xfrm>
            <a:off x="915632" y="2756212"/>
            <a:ext cx="1336675" cy="6873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41;p1">
            <a:extLst>
              <a:ext uri="{FF2B5EF4-FFF2-40B4-BE49-F238E27FC236}">
                <a16:creationId xmlns:a16="http://schemas.microsoft.com/office/drawing/2014/main" id="{7F24EBF0-D63E-8FA1-5BB1-8EF36051DEB2}"/>
              </a:ext>
            </a:extLst>
          </p:cNvPr>
          <p:cNvSpPr txBox="1"/>
          <p:nvPr/>
        </p:nvSpPr>
        <p:spPr>
          <a:xfrm>
            <a:off x="966432" y="2992750"/>
            <a:ext cx="1216025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Energy Frontier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Google Shape;43;p1">
            <a:extLst>
              <a:ext uri="{FF2B5EF4-FFF2-40B4-BE49-F238E27FC236}">
                <a16:creationId xmlns:a16="http://schemas.microsoft.com/office/drawing/2014/main" id="{D2AE6101-36EE-55DE-D169-FE2286B7CC05}"/>
              </a:ext>
            </a:extLst>
          </p:cNvPr>
          <p:cNvSpPr/>
          <p:nvPr/>
        </p:nvSpPr>
        <p:spPr>
          <a:xfrm>
            <a:off x="2876620" y="2756210"/>
            <a:ext cx="1441450" cy="673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" name="Google Shape;44;p1">
            <a:extLst>
              <a:ext uri="{FF2B5EF4-FFF2-40B4-BE49-F238E27FC236}">
                <a16:creationId xmlns:a16="http://schemas.microsoft.com/office/drawing/2014/main" id="{6090B46E-8A50-DFE1-D336-1630220842FF}"/>
              </a:ext>
            </a:extLst>
          </p:cNvPr>
          <p:cNvSpPr txBox="1"/>
          <p:nvPr/>
        </p:nvSpPr>
        <p:spPr>
          <a:xfrm>
            <a:off x="2941708" y="2960998"/>
            <a:ext cx="1281113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Lepton Flavor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Google Shape;46;p1">
            <a:extLst>
              <a:ext uri="{FF2B5EF4-FFF2-40B4-BE49-F238E27FC236}">
                <a16:creationId xmlns:a16="http://schemas.microsoft.com/office/drawing/2014/main" id="{1196DD48-9612-4F2C-A69A-B0259494C1A1}"/>
              </a:ext>
            </a:extLst>
          </p:cNvPr>
          <p:cNvSpPr/>
          <p:nvPr/>
        </p:nvSpPr>
        <p:spPr>
          <a:xfrm>
            <a:off x="7167911" y="2757798"/>
            <a:ext cx="135255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Google Shape;47;p1">
            <a:extLst>
              <a:ext uri="{FF2B5EF4-FFF2-40B4-BE49-F238E27FC236}">
                <a16:creationId xmlns:a16="http://schemas.microsoft.com/office/drawing/2014/main" id="{A03A5F3D-E80F-6945-1FD1-311FD498B84D}"/>
              </a:ext>
            </a:extLst>
          </p:cNvPr>
          <p:cNvSpPr txBox="1"/>
          <p:nvPr/>
        </p:nvSpPr>
        <p:spPr>
          <a:xfrm>
            <a:off x="7167911" y="2813360"/>
            <a:ext cx="1352550" cy="556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Theory, QIS &amp; Computational Physics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Google Shape;48;p1">
            <a:extLst>
              <a:ext uri="{FF2B5EF4-FFF2-40B4-BE49-F238E27FC236}">
                <a16:creationId xmlns:a16="http://schemas.microsoft.com/office/drawing/2014/main" id="{B1847B6C-50E1-C970-9A5E-F2215507AA99}"/>
              </a:ext>
            </a:extLst>
          </p:cNvPr>
          <p:cNvSpPr txBox="1"/>
          <p:nvPr/>
        </p:nvSpPr>
        <p:spPr>
          <a:xfrm flipH="1">
            <a:off x="5253254" y="4589113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Cosmology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D. Schlegel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4" name="Google Shape;49;p1">
            <a:extLst>
              <a:ext uri="{FF2B5EF4-FFF2-40B4-BE49-F238E27FC236}">
                <a16:creationId xmlns:a16="http://schemas.microsoft.com/office/drawing/2014/main" id="{BAC56187-038E-FB6D-FF4B-458A7FA82041}"/>
              </a:ext>
            </a:extLst>
          </p:cNvPr>
          <p:cNvCxnSpPr/>
          <p:nvPr/>
        </p:nvCxnSpPr>
        <p:spPr>
          <a:xfrm>
            <a:off x="9775103" y="2822885"/>
            <a:ext cx="158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5" name="Google Shape;50;p1">
            <a:extLst>
              <a:ext uri="{FF2B5EF4-FFF2-40B4-BE49-F238E27FC236}">
                <a16:creationId xmlns:a16="http://schemas.microsoft.com/office/drawing/2014/main" id="{A10190BE-D978-A556-B8B8-1AB72E2876D2}"/>
              </a:ext>
            </a:extLst>
          </p:cNvPr>
          <p:cNvCxnSpPr/>
          <p:nvPr/>
        </p:nvCxnSpPr>
        <p:spPr>
          <a:xfrm>
            <a:off x="9775103" y="2795898"/>
            <a:ext cx="158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7" name="Google Shape;52;p1">
            <a:extLst>
              <a:ext uri="{FF2B5EF4-FFF2-40B4-BE49-F238E27FC236}">
                <a16:creationId xmlns:a16="http://schemas.microsoft.com/office/drawing/2014/main" id="{FC9C5146-2886-93B4-12AF-8827E292A1C8}"/>
              </a:ext>
            </a:extLst>
          </p:cNvPr>
          <p:cNvSpPr/>
          <p:nvPr/>
        </p:nvSpPr>
        <p:spPr>
          <a:xfrm>
            <a:off x="9346478" y="2762560"/>
            <a:ext cx="135255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" name="Google Shape;53;p1">
            <a:extLst>
              <a:ext uri="{FF2B5EF4-FFF2-40B4-BE49-F238E27FC236}">
                <a16:creationId xmlns:a16="http://schemas.microsoft.com/office/drawing/2014/main" id="{06F720C3-6F28-6A58-6C24-7AFFE8242D34}"/>
              </a:ext>
            </a:extLst>
          </p:cNvPr>
          <p:cNvSpPr txBox="1"/>
          <p:nvPr/>
        </p:nvSpPr>
        <p:spPr>
          <a:xfrm>
            <a:off x="9346478" y="2826060"/>
            <a:ext cx="1352550" cy="556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Advanced Sensors and Detector Systems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Google Shape;54;p1">
            <a:extLst>
              <a:ext uri="{FF2B5EF4-FFF2-40B4-BE49-F238E27FC236}">
                <a16:creationId xmlns:a16="http://schemas.microsoft.com/office/drawing/2014/main" id="{A996EDEC-465B-D863-BC18-C7592400BDB6}"/>
              </a:ext>
            </a:extLst>
          </p:cNvPr>
          <p:cNvSpPr txBox="1"/>
          <p:nvPr/>
        </p:nvSpPr>
        <p:spPr>
          <a:xfrm flipH="1">
            <a:off x="3057595" y="3714054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Neutrino Physics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D. Dwyer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Google Shape;55;p1">
            <a:extLst>
              <a:ext uri="{FF2B5EF4-FFF2-40B4-BE49-F238E27FC236}">
                <a16:creationId xmlns:a16="http://schemas.microsoft.com/office/drawing/2014/main" id="{F5F5D63B-03A2-97B1-CBA8-1F6FD64E46A2}"/>
              </a:ext>
            </a:extLst>
          </p:cNvPr>
          <p:cNvSpPr txBox="1"/>
          <p:nvPr/>
        </p:nvSpPr>
        <p:spPr>
          <a:xfrm flipH="1">
            <a:off x="3052832" y="4623692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>
                <a:sym typeface="Arial"/>
              </a:rPr>
              <a:t>Flavor Physics</a:t>
            </a:r>
            <a:endParaRPr lang="en-US" dirty="0"/>
          </a:p>
          <a:p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D. Brown</a:t>
            </a:r>
            <a:endParaRPr lang="en-US" dirty="0"/>
          </a:p>
        </p:txBody>
      </p:sp>
      <p:sp>
        <p:nvSpPr>
          <p:cNvPr id="31" name="Google Shape;56;p1">
            <a:extLst>
              <a:ext uri="{FF2B5EF4-FFF2-40B4-BE49-F238E27FC236}">
                <a16:creationId xmlns:a16="http://schemas.microsoft.com/office/drawing/2014/main" id="{D49473E2-9503-216A-6B1E-F4591640C744}"/>
              </a:ext>
            </a:extLst>
          </p:cNvPr>
          <p:cNvSpPr txBox="1"/>
          <p:nvPr/>
        </p:nvSpPr>
        <p:spPr>
          <a:xfrm flipH="1">
            <a:off x="5253254" y="3738660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Dark Matter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K.T. Lesko</a:t>
            </a:r>
            <a:r>
              <a:rPr kumimoji="0" lang="en-US" sz="7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2" name="Google Shape;60;p1">
            <a:extLst>
              <a:ext uri="{FF2B5EF4-FFF2-40B4-BE49-F238E27FC236}">
                <a16:creationId xmlns:a16="http://schemas.microsoft.com/office/drawing/2014/main" id="{1C8F5080-FEBD-BF47-3FD8-5E51A960118A}"/>
              </a:ext>
            </a:extLst>
          </p:cNvPr>
          <p:cNvCxnSpPr>
            <a:cxnSpLocks/>
          </p:cNvCxnSpPr>
          <p:nvPr/>
        </p:nvCxnSpPr>
        <p:spPr>
          <a:xfrm>
            <a:off x="7310825" y="3446773"/>
            <a:ext cx="0" cy="236989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" name="Google Shape;67;p1">
            <a:extLst>
              <a:ext uri="{FF2B5EF4-FFF2-40B4-BE49-F238E27FC236}">
                <a16:creationId xmlns:a16="http://schemas.microsoft.com/office/drawing/2014/main" id="{7111907D-19BF-D016-99A1-DFB3EE0DE98F}"/>
              </a:ext>
            </a:extLst>
          </p:cNvPr>
          <p:cNvCxnSpPr/>
          <p:nvPr/>
        </p:nvCxnSpPr>
        <p:spPr>
          <a:xfrm flipH="1">
            <a:off x="7304436" y="3883335"/>
            <a:ext cx="17303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" name="Google Shape;69;p1">
            <a:extLst>
              <a:ext uri="{FF2B5EF4-FFF2-40B4-BE49-F238E27FC236}">
                <a16:creationId xmlns:a16="http://schemas.microsoft.com/office/drawing/2014/main" id="{88843C65-7E2A-6859-7C5F-7B1C996DF308}"/>
              </a:ext>
            </a:extLst>
          </p:cNvPr>
          <p:cNvCxnSpPr/>
          <p:nvPr/>
        </p:nvCxnSpPr>
        <p:spPr>
          <a:xfrm>
            <a:off x="2941708" y="3953185"/>
            <a:ext cx="11588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" name="Google Shape;71;p1">
            <a:extLst>
              <a:ext uri="{FF2B5EF4-FFF2-40B4-BE49-F238E27FC236}">
                <a16:creationId xmlns:a16="http://schemas.microsoft.com/office/drawing/2014/main" id="{435D12B7-6E4F-52E9-F8A3-44D8B48113F5}"/>
              </a:ext>
            </a:extLst>
          </p:cNvPr>
          <p:cNvCxnSpPr>
            <a:cxnSpLocks/>
          </p:cNvCxnSpPr>
          <p:nvPr/>
        </p:nvCxnSpPr>
        <p:spPr>
          <a:xfrm>
            <a:off x="1608303" y="2513323"/>
            <a:ext cx="84280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8" name="Google Shape;78;p1">
            <a:extLst>
              <a:ext uri="{FF2B5EF4-FFF2-40B4-BE49-F238E27FC236}">
                <a16:creationId xmlns:a16="http://schemas.microsoft.com/office/drawing/2014/main" id="{92399536-BDB7-CBD9-61E7-6CEC287E9BC2}"/>
              </a:ext>
            </a:extLst>
          </p:cNvPr>
          <p:cNvSpPr txBox="1"/>
          <p:nvPr/>
        </p:nvSpPr>
        <p:spPr>
          <a:xfrm flipH="1">
            <a:off x="5253254" y="5347938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>
                <a:sym typeface="Arial"/>
              </a:rPr>
              <a:t>CMB</a:t>
            </a:r>
            <a:endParaRPr lang="en-US" dirty="0"/>
          </a:p>
          <a:p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A. </a:t>
            </a:r>
            <a:r>
              <a:rPr lang="en-US" dirty="0" err="1">
                <a:sym typeface="Arial"/>
              </a:rPr>
              <a:t>Kusaka</a:t>
            </a:r>
            <a:endParaRPr dirty="0"/>
          </a:p>
        </p:txBody>
      </p:sp>
      <p:sp>
        <p:nvSpPr>
          <p:cNvPr id="39" name="Google Shape;81;p1">
            <a:extLst>
              <a:ext uri="{FF2B5EF4-FFF2-40B4-BE49-F238E27FC236}">
                <a16:creationId xmlns:a16="http://schemas.microsoft.com/office/drawing/2014/main" id="{62EAE83B-2EAA-45A1-DDC4-C76F2AB30E41}"/>
              </a:ext>
            </a:extLst>
          </p:cNvPr>
          <p:cNvSpPr txBox="1"/>
          <p:nvPr/>
        </p:nvSpPr>
        <p:spPr>
          <a:xfrm flipH="1">
            <a:off x="7479058" y="4941611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AI/ML Cross-Cutting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B. Nachman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Google Shape;83;p1">
            <a:extLst>
              <a:ext uri="{FF2B5EF4-FFF2-40B4-BE49-F238E27FC236}">
                <a16:creationId xmlns:a16="http://schemas.microsoft.com/office/drawing/2014/main" id="{4A2A69ED-FE31-103B-146B-20850341D870}"/>
              </a:ext>
            </a:extLst>
          </p:cNvPr>
          <p:cNvSpPr txBox="1"/>
          <p:nvPr/>
        </p:nvSpPr>
        <p:spPr>
          <a:xfrm flipH="1">
            <a:off x="7479059" y="5655277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>
                <a:sym typeface="Arial"/>
              </a:rPr>
              <a:t>Particle Data Group</a:t>
            </a:r>
            <a:endParaRPr lang="en-US" dirty="0"/>
          </a:p>
          <a:p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J. </a:t>
            </a:r>
            <a:r>
              <a:rPr lang="en-US" dirty="0" err="1">
                <a:sym typeface="Arial"/>
              </a:rPr>
              <a:t>Beringer</a:t>
            </a:r>
            <a:endParaRPr dirty="0"/>
          </a:p>
        </p:txBody>
      </p:sp>
      <p:sp>
        <p:nvSpPr>
          <p:cNvPr id="41" name="Google Shape;84;p1">
            <a:extLst>
              <a:ext uri="{FF2B5EF4-FFF2-40B4-BE49-F238E27FC236}">
                <a16:creationId xmlns:a16="http://schemas.microsoft.com/office/drawing/2014/main" id="{FFA08964-0BA3-7F43-AC1B-969B56BEF2E1}"/>
              </a:ext>
            </a:extLst>
          </p:cNvPr>
          <p:cNvSpPr txBox="1"/>
          <p:nvPr/>
        </p:nvSpPr>
        <p:spPr>
          <a:xfrm>
            <a:off x="6987807" y="1864521"/>
            <a:ext cx="1135223" cy="320700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IDEA Committee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S. </a:t>
            </a:r>
            <a:r>
              <a:rPr kumimoji="0" lang="en-US" sz="9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Knapen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(chair)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2" name="Google Shape;31;p1">
            <a:extLst>
              <a:ext uri="{FF2B5EF4-FFF2-40B4-BE49-F238E27FC236}">
                <a16:creationId xmlns:a16="http://schemas.microsoft.com/office/drawing/2014/main" id="{71936CB5-ACD4-3C60-9326-16294C3C01C8}"/>
              </a:ext>
            </a:extLst>
          </p:cNvPr>
          <p:cNvCxnSpPr>
            <a:cxnSpLocks/>
          </p:cNvCxnSpPr>
          <p:nvPr/>
        </p:nvCxnSpPr>
        <p:spPr>
          <a:xfrm>
            <a:off x="6593254" y="2012750"/>
            <a:ext cx="39845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" name="Google Shape;63;p1">
            <a:extLst>
              <a:ext uri="{FF2B5EF4-FFF2-40B4-BE49-F238E27FC236}">
                <a16:creationId xmlns:a16="http://schemas.microsoft.com/office/drawing/2014/main" id="{BDE30952-4CD7-D93D-9347-A27ABC4E193E}"/>
              </a:ext>
            </a:extLst>
          </p:cNvPr>
          <p:cNvCxnSpPr>
            <a:cxnSpLocks/>
          </p:cNvCxnSpPr>
          <p:nvPr/>
        </p:nvCxnSpPr>
        <p:spPr>
          <a:xfrm flipV="1">
            <a:off x="5099074" y="4002746"/>
            <a:ext cx="1541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" name="Google Shape;63;p1">
            <a:extLst>
              <a:ext uri="{FF2B5EF4-FFF2-40B4-BE49-F238E27FC236}">
                <a16:creationId xmlns:a16="http://schemas.microsoft.com/office/drawing/2014/main" id="{36D68F37-85AA-434D-1562-0D1AC4C4B093}"/>
              </a:ext>
            </a:extLst>
          </p:cNvPr>
          <p:cNvCxnSpPr>
            <a:cxnSpLocks/>
          </p:cNvCxnSpPr>
          <p:nvPr/>
        </p:nvCxnSpPr>
        <p:spPr>
          <a:xfrm flipV="1">
            <a:off x="5099074" y="5563917"/>
            <a:ext cx="1541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" name="Google Shape;60;p1">
            <a:extLst>
              <a:ext uri="{FF2B5EF4-FFF2-40B4-BE49-F238E27FC236}">
                <a16:creationId xmlns:a16="http://schemas.microsoft.com/office/drawing/2014/main" id="{EB8D084D-4205-CCDC-1727-35198DD25D9B}"/>
              </a:ext>
            </a:extLst>
          </p:cNvPr>
          <p:cNvCxnSpPr>
            <a:cxnSpLocks/>
          </p:cNvCxnSpPr>
          <p:nvPr/>
        </p:nvCxnSpPr>
        <p:spPr>
          <a:xfrm>
            <a:off x="5099577" y="3446773"/>
            <a:ext cx="0" cy="212883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" name="Google Shape;60;p1">
            <a:extLst>
              <a:ext uri="{FF2B5EF4-FFF2-40B4-BE49-F238E27FC236}">
                <a16:creationId xmlns:a16="http://schemas.microsoft.com/office/drawing/2014/main" id="{C69D8970-65BA-7D38-97E8-2B5649071116}"/>
              </a:ext>
            </a:extLst>
          </p:cNvPr>
          <p:cNvCxnSpPr>
            <a:cxnSpLocks/>
          </p:cNvCxnSpPr>
          <p:nvPr/>
        </p:nvCxnSpPr>
        <p:spPr>
          <a:xfrm>
            <a:off x="2941708" y="3446773"/>
            <a:ext cx="0" cy="1401762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" name="Google Shape;60;p1">
            <a:extLst>
              <a:ext uri="{FF2B5EF4-FFF2-40B4-BE49-F238E27FC236}">
                <a16:creationId xmlns:a16="http://schemas.microsoft.com/office/drawing/2014/main" id="{67EAD4E3-460E-E70F-BC3C-2F78D9BBF481}"/>
              </a:ext>
            </a:extLst>
          </p:cNvPr>
          <p:cNvCxnSpPr>
            <a:cxnSpLocks/>
          </p:cNvCxnSpPr>
          <p:nvPr/>
        </p:nvCxnSpPr>
        <p:spPr>
          <a:xfrm>
            <a:off x="1060209" y="3446773"/>
            <a:ext cx="0" cy="5222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" name="Google Shape;60;p1">
            <a:extLst>
              <a:ext uri="{FF2B5EF4-FFF2-40B4-BE49-F238E27FC236}">
                <a16:creationId xmlns:a16="http://schemas.microsoft.com/office/drawing/2014/main" id="{D6BCFE1B-5075-AC94-56A5-5816436DD530}"/>
              </a:ext>
            </a:extLst>
          </p:cNvPr>
          <p:cNvCxnSpPr>
            <a:cxnSpLocks/>
          </p:cNvCxnSpPr>
          <p:nvPr/>
        </p:nvCxnSpPr>
        <p:spPr>
          <a:xfrm>
            <a:off x="9614105" y="3446773"/>
            <a:ext cx="0" cy="5222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9" name="Google Shape;37;p1">
            <a:extLst>
              <a:ext uri="{FF2B5EF4-FFF2-40B4-BE49-F238E27FC236}">
                <a16:creationId xmlns:a16="http://schemas.microsoft.com/office/drawing/2014/main" id="{DCD16BEA-3B0B-CFC6-4841-5D9DB544DAE3}"/>
              </a:ext>
            </a:extLst>
          </p:cNvPr>
          <p:cNvSpPr txBox="1"/>
          <p:nvPr/>
        </p:nvSpPr>
        <p:spPr>
          <a:xfrm flipH="1">
            <a:off x="9758568" y="3838979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>
                <a:sym typeface="Arial"/>
              </a:rPr>
              <a:t>Detector  R &amp; D</a:t>
            </a:r>
            <a:endParaRPr lang="en-US" dirty="0"/>
          </a:p>
          <a:p>
            <a:endParaRPr lang="en-US" dirty="0">
              <a:sym typeface="Arial"/>
            </a:endParaRPr>
          </a:p>
          <a:p>
            <a:r>
              <a:rPr lang="en-US" dirty="0">
                <a:sym typeface="Arial"/>
              </a:rPr>
              <a:t>P. Sorensen</a:t>
            </a:r>
            <a:endParaRPr lang="en-US" dirty="0"/>
          </a:p>
        </p:txBody>
      </p:sp>
      <p:cxnSp>
        <p:nvCxnSpPr>
          <p:cNvPr id="50" name="Google Shape;62;p1">
            <a:extLst>
              <a:ext uri="{FF2B5EF4-FFF2-40B4-BE49-F238E27FC236}">
                <a16:creationId xmlns:a16="http://schemas.microsoft.com/office/drawing/2014/main" id="{0B78285A-CCD0-69B7-85B4-6E4626AE74EB}"/>
              </a:ext>
            </a:extLst>
          </p:cNvPr>
          <p:cNvCxnSpPr/>
          <p:nvPr/>
        </p:nvCxnSpPr>
        <p:spPr>
          <a:xfrm>
            <a:off x="9614105" y="3953185"/>
            <a:ext cx="136525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" name="Google Shape;67;p1">
            <a:extLst>
              <a:ext uri="{FF2B5EF4-FFF2-40B4-BE49-F238E27FC236}">
                <a16:creationId xmlns:a16="http://schemas.microsoft.com/office/drawing/2014/main" id="{5D24C701-AE21-F36E-2D98-1FBC45EB89FB}"/>
              </a:ext>
            </a:extLst>
          </p:cNvPr>
          <p:cNvCxnSpPr/>
          <p:nvPr/>
        </p:nvCxnSpPr>
        <p:spPr>
          <a:xfrm flipH="1">
            <a:off x="7304436" y="4537596"/>
            <a:ext cx="17303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" name="Google Shape;67;p1">
            <a:extLst>
              <a:ext uri="{FF2B5EF4-FFF2-40B4-BE49-F238E27FC236}">
                <a16:creationId xmlns:a16="http://schemas.microsoft.com/office/drawing/2014/main" id="{5C02DCDF-F487-7B14-7161-3AE215064251}"/>
              </a:ext>
            </a:extLst>
          </p:cNvPr>
          <p:cNvCxnSpPr/>
          <p:nvPr/>
        </p:nvCxnSpPr>
        <p:spPr>
          <a:xfrm flipH="1">
            <a:off x="7304436" y="5252849"/>
            <a:ext cx="17303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" name="Google Shape;67;p1">
            <a:extLst>
              <a:ext uri="{FF2B5EF4-FFF2-40B4-BE49-F238E27FC236}">
                <a16:creationId xmlns:a16="http://schemas.microsoft.com/office/drawing/2014/main" id="{0CBEDCDC-D379-077B-18BB-247E0B37E68C}"/>
              </a:ext>
            </a:extLst>
          </p:cNvPr>
          <p:cNvCxnSpPr/>
          <p:nvPr/>
        </p:nvCxnSpPr>
        <p:spPr>
          <a:xfrm flipH="1">
            <a:off x="7304436" y="5816670"/>
            <a:ext cx="17303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" name="Google Shape;31;p1">
            <a:extLst>
              <a:ext uri="{FF2B5EF4-FFF2-40B4-BE49-F238E27FC236}">
                <a16:creationId xmlns:a16="http://schemas.microsoft.com/office/drawing/2014/main" id="{F620BFAD-6826-F89C-3E17-DCDA2C284AF0}"/>
              </a:ext>
            </a:extLst>
          </p:cNvPr>
          <p:cNvCxnSpPr>
            <a:cxnSpLocks/>
          </p:cNvCxnSpPr>
          <p:nvPr/>
        </p:nvCxnSpPr>
        <p:spPr>
          <a:xfrm>
            <a:off x="6593254" y="1332526"/>
            <a:ext cx="39845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" name="Google Shape;60;p1">
            <a:extLst>
              <a:ext uri="{FF2B5EF4-FFF2-40B4-BE49-F238E27FC236}">
                <a16:creationId xmlns:a16="http://schemas.microsoft.com/office/drawing/2014/main" id="{AB5B2B3D-07BD-70AD-2863-9549E57A7EB3}"/>
              </a:ext>
            </a:extLst>
          </p:cNvPr>
          <p:cNvCxnSpPr>
            <a:cxnSpLocks/>
          </p:cNvCxnSpPr>
          <p:nvPr/>
        </p:nvCxnSpPr>
        <p:spPr>
          <a:xfrm>
            <a:off x="1608303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" name="Google Shape;60;p1">
            <a:extLst>
              <a:ext uri="{FF2B5EF4-FFF2-40B4-BE49-F238E27FC236}">
                <a16:creationId xmlns:a16="http://schemas.microsoft.com/office/drawing/2014/main" id="{5AA8B4F1-D92E-F09F-62FF-26392157F822}"/>
              </a:ext>
            </a:extLst>
          </p:cNvPr>
          <p:cNvCxnSpPr>
            <a:cxnSpLocks/>
          </p:cNvCxnSpPr>
          <p:nvPr/>
        </p:nvCxnSpPr>
        <p:spPr>
          <a:xfrm>
            <a:off x="3590375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" name="Google Shape;60;p1">
            <a:extLst>
              <a:ext uri="{FF2B5EF4-FFF2-40B4-BE49-F238E27FC236}">
                <a16:creationId xmlns:a16="http://schemas.microsoft.com/office/drawing/2014/main" id="{5C1692BE-4758-2C28-7FF6-1B3BF6120398}"/>
              </a:ext>
            </a:extLst>
          </p:cNvPr>
          <p:cNvCxnSpPr>
            <a:cxnSpLocks/>
          </p:cNvCxnSpPr>
          <p:nvPr/>
        </p:nvCxnSpPr>
        <p:spPr>
          <a:xfrm>
            <a:off x="5734849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8" name="Google Shape;60;p1">
            <a:extLst>
              <a:ext uri="{FF2B5EF4-FFF2-40B4-BE49-F238E27FC236}">
                <a16:creationId xmlns:a16="http://schemas.microsoft.com/office/drawing/2014/main" id="{98727A9E-E9BD-7577-17B7-27D114D58722}"/>
              </a:ext>
            </a:extLst>
          </p:cNvPr>
          <p:cNvCxnSpPr>
            <a:cxnSpLocks/>
          </p:cNvCxnSpPr>
          <p:nvPr/>
        </p:nvCxnSpPr>
        <p:spPr>
          <a:xfrm>
            <a:off x="7868037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9" name="Google Shape;60;p1">
            <a:extLst>
              <a:ext uri="{FF2B5EF4-FFF2-40B4-BE49-F238E27FC236}">
                <a16:creationId xmlns:a16="http://schemas.microsoft.com/office/drawing/2014/main" id="{0A74B1DD-BCF1-7495-8A42-6E1E40C898E1}"/>
              </a:ext>
            </a:extLst>
          </p:cNvPr>
          <p:cNvCxnSpPr>
            <a:cxnSpLocks/>
          </p:cNvCxnSpPr>
          <p:nvPr/>
        </p:nvCxnSpPr>
        <p:spPr>
          <a:xfrm>
            <a:off x="10036383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0" name="Google Shape;31;p1">
            <a:extLst>
              <a:ext uri="{FF2B5EF4-FFF2-40B4-BE49-F238E27FC236}">
                <a16:creationId xmlns:a16="http://schemas.microsoft.com/office/drawing/2014/main" id="{C4B664AA-2ED7-F7E0-AA21-1D4B99432AA2}"/>
              </a:ext>
            </a:extLst>
          </p:cNvPr>
          <p:cNvCxnSpPr>
            <a:cxnSpLocks/>
          </p:cNvCxnSpPr>
          <p:nvPr/>
        </p:nvCxnSpPr>
        <p:spPr>
          <a:xfrm>
            <a:off x="3222192" y="1698716"/>
            <a:ext cx="478005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1" name="Google Shape;63;p1">
            <a:extLst>
              <a:ext uri="{FF2B5EF4-FFF2-40B4-BE49-F238E27FC236}">
                <a16:creationId xmlns:a16="http://schemas.microsoft.com/office/drawing/2014/main" id="{1A2EB5FE-4E27-131F-E5B5-BE054BB5200A}"/>
              </a:ext>
            </a:extLst>
          </p:cNvPr>
          <p:cNvCxnSpPr>
            <a:cxnSpLocks/>
          </p:cNvCxnSpPr>
          <p:nvPr/>
        </p:nvCxnSpPr>
        <p:spPr>
          <a:xfrm flipV="1">
            <a:off x="1053552" y="3972583"/>
            <a:ext cx="1541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1" name="Google Shape;60;p1">
            <a:extLst>
              <a:ext uri="{FF2B5EF4-FFF2-40B4-BE49-F238E27FC236}">
                <a16:creationId xmlns:a16="http://schemas.microsoft.com/office/drawing/2014/main" id="{CB45B19B-3BD4-9A7D-E8B4-780FE0D793DC}"/>
              </a:ext>
            </a:extLst>
          </p:cNvPr>
          <p:cNvCxnSpPr>
            <a:cxnSpLocks/>
          </p:cNvCxnSpPr>
          <p:nvPr/>
        </p:nvCxnSpPr>
        <p:spPr>
          <a:xfrm>
            <a:off x="5205754" y="2270437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8" name="Google Shape;69;p1">
            <a:extLst>
              <a:ext uri="{FF2B5EF4-FFF2-40B4-BE49-F238E27FC236}">
                <a16:creationId xmlns:a16="http://schemas.microsoft.com/office/drawing/2014/main" id="{8DC0013A-EC05-896B-1328-04E6942E2C34}"/>
              </a:ext>
            </a:extLst>
          </p:cNvPr>
          <p:cNvCxnSpPr/>
          <p:nvPr/>
        </p:nvCxnSpPr>
        <p:spPr>
          <a:xfrm>
            <a:off x="2941708" y="4845551"/>
            <a:ext cx="11588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5" name="Google Shape;63;p1">
            <a:extLst>
              <a:ext uri="{FF2B5EF4-FFF2-40B4-BE49-F238E27FC236}">
                <a16:creationId xmlns:a16="http://schemas.microsoft.com/office/drawing/2014/main" id="{FC40B660-BB44-2D25-28B6-F053543EF260}"/>
              </a:ext>
            </a:extLst>
          </p:cNvPr>
          <p:cNvCxnSpPr>
            <a:cxnSpLocks/>
          </p:cNvCxnSpPr>
          <p:nvPr/>
        </p:nvCxnSpPr>
        <p:spPr>
          <a:xfrm flipV="1">
            <a:off x="5099074" y="4840028"/>
            <a:ext cx="1541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0148ABD-A7FD-108C-2FF9-DF793564DFB2}"/>
              </a:ext>
            </a:extLst>
          </p:cNvPr>
          <p:cNvSpPr txBox="1"/>
          <p:nvPr/>
        </p:nvSpPr>
        <p:spPr>
          <a:xfrm>
            <a:off x="204928" y="6356350"/>
            <a:ext cx="1379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Updated May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148</Words>
  <Application>Microsoft Macintosh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Palanque-Delabrouille</dc:creator>
  <cp:lastModifiedBy>Nathalie Palanque-Delabrouille</cp:lastModifiedBy>
  <cp:revision>4</cp:revision>
  <dcterms:created xsi:type="dcterms:W3CDTF">2024-05-13T20:59:39Z</dcterms:created>
  <dcterms:modified xsi:type="dcterms:W3CDTF">2024-05-13T22:38:48Z</dcterms:modified>
</cp:coreProperties>
</file>